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680F-2D01-4630-96A0-4EA9E4049940}" type="datetimeFigureOut">
              <a:rPr lang="de-DE" smtClean="0"/>
              <a:t>18.01.2020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598E3-F27D-40CF-837F-970B5A2031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82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6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758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435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3648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6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318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71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1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41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33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0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42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95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94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2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29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ACB55-9CCB-4D98-9307-CB5DF4784E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Impact of a new minimum distance between wind turbines and settlements 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666D-0C9A-4F90-8D31-8FE896043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7544"/>
            <a:ext cx="7766936" cy="1096899"/>
          </a:xfrm>
        </p:spPr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by</a:t>
            </a:r>
            <a:r>
              <a:rPr lang="de-DE" dirty="0"/>
              <a:t> Group 5: Carsten </a:t>
            </a:r>
            <a:r>
              <a:rPr lang="de-DE" dirty="0" err="1"/>
              <a:t>Gawlas</a:t>
            </a:r>
            <a:r>
              <a:rPr lang="de-DE" dirty="0"/>
              <a:t> and Ulrike Lorenz</a:t>
            </a:r>
          </a:p>
          <a:p>
            <a:r>
              <a:rPr lang="de-DE" dirty="0"/>
              <a:t>Seminar: </a:t>
            </a:r>
            <a:r>
              <a:rPr lang="en-US" dirty="0"/>
              <a:t>GIS Analyses using Free and Open Source Software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83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Shift </a:t>
            </a:r>
            <a:r>
              <a:rPr lang="de-DE" dirty="0" err="1"/>
              <a:t>from</a:t>
            </a:r>
            <a:r>
              <a:rPr lang="de-DE" dirty="0"/>
              <a:t> fossil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energies</a:t>
            </a:r>
            <a:endParaRPr lang="de-DE" dirty="0"/>
          </a:p>
          <a:p>
            <a:r>
              <a:rPr lang="de-DE" dirty="0"/>
              <a:t>Baden-Württemberg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10%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2020</a:t>
            </a:r>
          </a:p>
          <a:p>
            <a:r>
              <a:rPr lang="de-DE" dirty="0"/>
              <a:t>New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settlements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Research Questions:</a:t>
            </a:r>
          </a:p>
          <a:p>
            <a:pPr lvl="1"/>
            <a:r>
              <a:rPr lang="en-US" dirty="0"/>
              <a:t>How big will the area affected by these new requirements be? Do the new requirements have an significant </a:t>
            </a:r>
            <a:r>
              <a:rPr lang="en-US"/>
              <a:t>impact at all?</a:t>
            </a:r>
            <a:endParaRPr lang="en-US" dirty="0"/>
          </a:p>
          <a:p>
            <a:pPr lvl="1"/>
            <a:r>
              <a:rPr lang="en-US" dirty="0"/>
              <a:t>Will the new minimum distance have an impact in impeding the goals for 2020 for Baden-Württemberg?</a:t>
            </a:r>
          </a:p>
          <a:p>
            <a:pPr lvl="1"/>
            <a:r>
              <a:rPr lang="en-US" dirty="0"/>
              <a:t>Which areas are best suitable for wind turbine parks in the research area?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0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Region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Find Areas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windparks</a:t>
            </a:r>
            <a:r>
              <a:rPr lang="de-DE" dirty="0"/>
              <a:t> in Rhein-Neckar-Kreis and Neckar-Odenwald-Kreis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538512-F291-4F24-AE3B-840AD2EB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35" y="1398590"/>
            <a:ext cx="7374376" cy="521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Knock-out-</a:t>
            </a:r>
            <a:r>
              <a:rPr lang="de-DE" dirty="0" err="1"/>
              <a:t>criteria</a:t>
            </a:r>
            <a:r>
              <a:rPr lang="de-DE" dirty="0"/>
              <a:t> (</a:t>
            </a:r>
            <a:r>
              <a:rPr lang="de-DE" dirty="0" err="1"/>
              <a:t>regulated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):</a:t>
            </a:r>
          </a:p>
          <a:p>
            <a:pPr lvl="1"/>
            <a:r>
              <a:rPr lang="de-DE" dirty="0"/>
              <a:t>Areas </a:t>
            </a:r>
            <a:r>
              <a:rPr lang="de-DE" dirty="0" err="1"/>
              <a:t>that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buffered</a:t>
            </a:r>
            <a:r>
              <a:rPr lang="de-DE" dirty="0"/>
              <a:t>: Airports, Farmyards, Industrial-/Commercial </a:t>
            </a:r>
            <a:r>
              <a:rPr lang="de-DE" dirty="0" err="1"/>
              <a:t>areas</a:t>
            </a:r>
            <a:r>
              <a:rPr lang="de-DE" dirty="0"/>
              <a:t>, </a:t>
            </a:r>
            <a:r>
              <a:rPr lang="de-DE" dirty="0" err="1"/>
              <a:t>powerlines</a:t>
            </a:r>
            <a:r>
              <a:rPr lang="de-DE" dirty="0"/>
              <a:t>, </a:t>
            </a:r>
            <a:r>
              <a:rPr lang="de-DE" dirty="0" err="1"/>
              <a:t>railways</a:t>
            </a:r>
            <a:r>
              <a:rPr lang="de-DE" dirty="0"/>
              <a:t>, </a:t>
            </a:r>
            <a:r>
              <a:rPr lang="de-DE" dirty="0" err="1"/>
              <a:t>settlements</a:t>
            </a:r>
            <a:r>
              <a:rPr lang="de-DE" dirty="0"/>
              <a:t>, </a:t>
            </a:r>
            <a:r>
              <a:rPr lang="de-DE" dirty="0" err="1"/>
              <a:t>streets</a:t>
            </a:r>
            <a:r>
              <a:rPr lang="de-DE" dirty="0"/>
              <a:t>, sports-/</a:t>
            </a:r>
            <a:r>
              <a:rPr lang="de-DE" dirty="0" err="1"/>
              <a:t>recreation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lvl="1"/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</a:t>
            </a:r>
          </a:p>
          <a:p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DEM (SRTM-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Windatlas Baden-Württemberg and German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Landuse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waterbodies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0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B49BBE9-A17B-4D4E-BB76-40D8109A7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1166198"/>
            <a:ext cx="8596312" cy="475420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2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CB4A51-F46A-4341-AB50-A75B876C37D7}"/>
              </a:ext>
            </a:extLst>
          </p:cNvPr>
          <p:cNvSpPr txBox="1"/>
          <p:nvPr/>
        </p:nvSpPr>
        <p:spPr>
          <a:xfrm>
            <a:off x="677334" y="1171575"/>
            <a:ext cx="719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Table 1: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Bergmann &amp; Höfle 2013)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668484A-5602-461C-8C8B-2E6E59B5C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69485"/>
              </p:ext>
            </p:extLst>
          </p:nvPr>
        </p:nvGraphicFramePr>
        <p:xfrm>
          <a:off x="677334" y="1668567"/>
          <a:ext cx="8218310" cy="4017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155">
                  <a:extLst>
                    <a:ext uri="{9D8B030D-6E8A-4147-A177-3AD203B41FA5}">
                      <a16:colId xmlns:a16="http://schemas.microsoft.com/office/drawing/2014/main" val="2962045727"/>
                    </a:ext>
                  </a:extLst>
                </a:gridCol>
                <a:gridCol w="4109155">
                  <a:extLst>
                    <a:ext uri="{9D8B030D-6E8A-4147-A177-3AD203B41FA5}">
                      <a16:colId xmlns:a16="http://schemas.microsoft.com/office/drawing/2014/main" val="719498284"/>
                    </a:ext>
                  </a:extLst>
                </a:gridCol>
              </a:tblGrid>
              <a:tr h="413104">
                <a:tc>
                  <a:txBody>
                    <a:bodyPr/>
                    <a:lstStyle/>
                    <a:p>
                      <a:r>
                        <a:rPr lang="de-DE" dirty="0" err="1"/>
                        <a:t>Object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Distance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4468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Settlements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700 m (</a:t>
                      </a:r>
                      <a:r>
                        <a:rPr lang="de-DE" dirty="0" err="1"/>
                        <a:t>old</a:t>
                      </a:r>
                      <a:r>
                        <a:rPr lang="de-DE" dirty="0"/>
                        <a:t>) and 1000 m (</a:t>
                      </a:r>
                      <a:r>
                        <a:rPr lang="de-DE" dirty="0" err="1"/>
                        <a:t>new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324037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Farmyards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38541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Industrial- / Commercial </a:t>
                      </a:r>
                      <a:r>
                        <a:rPr lang="de-DE" dirty="0" err="1"/>
                        <a:t>areas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101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Sports- / </a:t>
                      </a:r>
                      <a:r>
                        <a:rPr lang="de-DE" dirty="0" err="1"/>
                        <a:t>Recreation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38154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Airports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704610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Power </a:t>
                      </a:r>
                      <a:r>
                        <a:rPr lang="de-DE" dirty="0" err="1"/>
                        <a:t>lines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725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Railways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08885"/>
                  </a:ext>
                </a:extLst>
              </a:tr>
              <a:tr h="713028">
                <a:tc>
                  <a:txBody>
                    <a:bodyPr/>
                    <a:lstStyle/>
                    <a:p>
                      <a:r>
                        <a:rPr lang="de-DE" dirty="0"/>
                        <a:t>Streets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 – 100 m (</a:t>
                      </a:r>
                      <a:r>
                        <a:rPr lang="de-DE" dirty="0" err="1"/>
                        <a:t>depending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kind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9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98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4372CE-232B-4B57-AD12-21285F8C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69169"/>
            <a:ext cx="8294099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 err="1"/>
              <a:t>Weighting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possible,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knock-out-</a:t>
            </a:r>
            <a:r>
              <a:rPr lang="de-DE" dirty="0" err="1"/>
              <a:t>criteria</a:t>
            </a:r>
            <a:endParaRPr lang="de-DE" dirty="0"/>
          </a:p>
          <a:p>
            <a:pPr lvl="1"/>
            <a:r>
              <a:rPr lang="de-DE" dirty="0" err="1"/>
              <a:t>Landuse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 (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landuses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 err="1"/>
              <a:t>Limitations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 / </a:t>
            </a:r>
            <a:r>
              <a:rPr lang="de-DE" dirty="0" err="1"/>
              <a:t>animals</a:t>
            </a:r>
            <a:endParaRPr lang="de-DE" dirty="0"/>
          </a:p>
          <a:p>
            <a:pPr lvl="1"/>
            <a:r>
              <a:rPr lang="de-DE" dirty="0"/>
              <a:t>Communities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</a:t>
            </a:r>
          </a:p>
        </p:txBody>
      </p:sp>
    </p:spTree>
    <p:extLst>
      <p:ext uri="{BB962C8B-B14F-4D97-AF65-F5344CB8AC3E}">
        <p14:creationId xmlns:p14="http://schemas.microsoft.com/office/powerpoint/2010/main" val="124062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9563"/>
            <a:ext cx="8596668" cy="734352"/>
          </a:xfrm>
        </p:spPr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3915"/>
            <a:ext cx="8596668" cy="4997447"/>
          </a:xfrm>
        </p:spPr>
        <p:txBody>
          <a:bodyPr/>
          <a:lstStyle/>
          <a:p>
            <a:r>
              <a:rPr lang="de-DE" dirty="0"/>
              <a:t>Bergmann, M. &amp; Höfle, B. (2013): GIS-gestützte Standortplanung von Windenergieanlagen mit freien und amtlichen Geodaten. In: Strobl, J., Blaschke, T., </a:t>
            </a:r>
            <a:r>
              <a:rPr lang="de-DE" dirty="0" err="1"/>
              <a:t>Griesebner</a:t>
            </a:r>
            <a:r>
              <a:rPr lang="de-DE" dirty="0"/>
              <a:t>, G. &amp; Zagel, B. (Hrsg.) (2013): Angewandte Geoinformatik 2013. Berlin/Offenbach (Herbert Wichmann Verlag / VDE Verlag GMBH).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12674-2110-47E6-8743-5BA4466D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2412" y="6430870"/>
            <a:ext cx="911939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05.02.2020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1" y="6156191"/>
            <a:ext cx="683339" cy="365125"/>
          </a:xfrm>
        </p:spPr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704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Ganym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438</Words>
  <Application>Microsoft Office PowerPoint</Application>
  <PresentationFormat>Breitbild</PresentationFormat>
  <Paragraphs>73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Facette</vt:lpstr>
      <vt:lpstr>Impact of a new minimum distance between wind turbines and settlements </vt:lpstr>
      <vt:lpstr>Importance of the topic</vt:lpstr>
      <vt:lpstr>Region</vt:lpstr>
      <vt:lpstr>Important Data</vt:lpstr>
      <vt:lpstr>Data processing – knock-out-criteria</vt:lpstr>
      <vt:lpstr>Data processing – knock-out-criteria</vt:lpstr>
      <vt:lpstr>Data processing – evaluate areas </vt:lpstr>
      <vt:lpstr>Data processing – evaluate areas 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a new minimum distance between wind turbines and settlements </dc:title>
  <dc:creator>Francois Weinmann</dc:creator>
  <cp:lastModifiedBy>Francois Weinmann</cp:lastModifiedBy>
  <cp:revision>16</cp:revision>
  <dcterms:created xsi:type="dcterms:W3CDTF">2020-01-18T14:06:43Z</dcterms:created>
  <dcterms:modified xsi:type="dcterms:W3CDTF">2020-01-18T16:09:29Z</dcterms:modified>
</cp:coreProperties>
</file>